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86" r:id="rId2"/>
    <p:sldMasterId id="2147483735" r:id="rId3"/>
  </p:sldMasterIdLst>
  <p:sldIdLst>
    <p:sldId id="256" r:id="rId4"/>
    <p:sldId id="281" r:id="rId5"/>
    <p:sldId id="258" r:id="rId6"/>
    <p:sldId id="260" r:id="rId7"/>
    <p:sldId id="261" r:id="rId8"/>
    <p:sldId id="301" r:id="rId9"/>
    <p:sldId id="286" r:id="rId10"/>
    <p:sldId id="298" r:id="rId11"/>
    <p:sldId id="265" r:id="rId12"/>
    <p:sldId id="266" r:id="rId13"/>
    <p:sldId id="267" r:id="rId14"/>
    <p:sldId id="289" r:id="rId15"/>
    <p:sldId id="303" r:id="rId16"/>
    <p:sldId id="292" r:id="rId17"/>
    <p:sldId id="294" r:id="rId18"/>
    <p:sldId id="295" r:id="rId19"/>
    <p:sldId id="280" r:id="rId20"/>
    <p:sldId id="29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86391" autoAdjust="0"/>
  </p:normalViewPr>
  <p:slideViewPr>
    <p:cSldViewPr>
      <p:cViewPr varScale="1">
        <p:scale>
          <a:sx n="58" d="100"/>
          <a:sy n="58" d="100"/>
        </p:scale>
        <p:origin x="-72" y="-9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5337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164CDC-39E5-4654-A9A1-BDCBDEC581A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FF6F00-C8A4-405C-BA0E-507516561C8A}">
      <dgm:prSet phldrT="[Текст]" custT="1"/>
      <dgm:spPr>
        <a:solidFill>
          <a:schemeClr val="bg1"/>
        </a:solidFill>
      </dgm:spPr>
      <dgm:t>
        <a:bodyPr/>
        <a:lstStyle/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dirty="0" smtClean="0"/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Личностные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результаты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dirty="0"/>
        </a:p>
      </dgm:t>
    </dgm:pt>
    <dgm:pt modelId="{91F33BE6-7323-45A9-965E-4AD53F1E7539}" type="parTrans" cxnId="{BF850302-FFE7-4DFB-8776-71948B8326B8}">
      <dgm:prSet/>
      <dgm:spPr/>
      <dgm:t>
        <a:bodyPr/>
        <a:lstStyle/>
        <a:p>
          <a:endParaRPr lang="ru-RU"/>
        </a:p>
      </dgm:t>
    </dgm:pt>
    <dgm:pt modelId="{3234639C-984A-4888-9A90-FCF6090A3ACC}" type="sibTrans" cxnId="{BF850302-FFE7-4DFB-8776-71948B8326B8}">
      <dgm:prSet/>
      <dgm:spPr/>
      <dgm:t>
        <a:bodyPr/>
        <a:lstStyle/>
        <a:p>
          <a:endParaRPr lang="ru-RU"/>
        </a:p>
      </dgm:t>
    </dgm:pt>
    <dgm:pt modelId="{7F7F401F-882D-4ECF-9065-CC16F996C209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sz="2000" b="0" dirty="0" err="1" smtClean="0">
              <a:latin typeface="Times New Roman" pitchFamily="18" charset="0"/>
              <a:cs typeface="Times New Roman" pitchFamily="18" charset="0"/>
            </a:rPr>
            <a:t>сформированность</a:t>
          </a:r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 основ гражданской идентичности; </a:t>
          </a:r>
          <a:endParaRPr lang="ru-RU" sz="2000" b="0" dirty="0">
            <a:latin typeface="Times New Roman" pitchFamily="18" charset="0"/>
            <a:cs typeface="Times New Roman" pitchFamily="18" charset="0"/>
          </a:endParaRPr>
        </a:p>
      </dgm:t>
    </dgm:pt>
    <dgm:pt modelId="{79C7E8E2-CC42-4CF5-9D85-AC7B322FB5CB}" type="parTrans" cxnId="{56E9D35E-0146-42B6-9017-1108AA1844FD}">
      <dgm:prSet/>
      <dgm:spPr/>
      <dgm:t>
        <a:bodyPr/>
        <a:lstStyle/>
        <a:p>
          <a:endParaRPr lang="ru-RU"/>
        </a:p>
      </dgm:t>
    </dgm:pt>
    <dgm:pt modelId="{DEAAE3FE-C647-44B1-9652-6FB97C32108D}" type="sibTrans" cxnId="{56E9D35E-0146-42B6-9017-1108AA1844FD}">
      <dgm:prSet/>
      <dgm:spPr/>
      <dgm:t>
        <a:bodyPr/>
        <a:lstStyle/>
        <a:p>
          <a:endParaRPr lang="ru-RU"/>
        </a:p>
      </dgm:t>
    </dgm:pt>
    <dgm:pt modelId="{92ADB1D4-901A-40D5-8881-BB60EDAB4C77}">
      <dgm:prSet phldrT="[Текст]" custT="1"/>
      <dgm:spPr/>
      <dgm:t>
        <a:bodyPr/>
        <a:lstStyle/>
        <a:p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готовность к переходу к самообразованию на основе учебно-познавательной мотивации;</a:t>
          </a:r>
          <a:endParaRPr lang="ru-RU" sz="2000" b="0" dirty="0">
            <a:latin typeface="Times New Roman" pitchFamily="18" charset="0"/>
            <a:cs typeface="Times New Roman" pitchFamily="18" charset="0"/>
          </a:endParaRPr>
        </a:p>
      </dgm:t>
    </dgm:pt>
    <dgm:pt modelId="{27A23616-BE14-4285-812D-6693AAFF607B}" type="parTrans" cxnId="{B5C4CEAD-01DD-4D30-BAC4-AC83E8CAB1A9}">
      <dgm:prSet/>
      <dgm:spPr/>
      <dgm:t>
        <a:bodyPr/>
        <a:lstStyle/>
        <a:p>
          <a:endParaRPr lang="ru-RU"/>
        </a:p>
      </dgm:t>
    </dgm:pt>
    <dgm:pt modelId="{91AE66D9-C634-423A-A6FD-842ADCDC61DC}" type="sibTrans" cxnId="{B5C4CEAD-01DD-4D30-BAC4-AC83E8CAB1A9}">
      <dgm:prSet/>
      <dgm:spPr/>
      <dgm:t>
        <a:bodyPr/>
        <a:lstStyle/>
        <a:p>
          <a:endParaRPr lang="ru-RU"/>
        </a:p>
      </dgm:t>
    </dgm:pt>
    <dgm:pt modelId="{72538F99-B0C2-46ED-889B-1CFA9C871111}">
      <dgm:prSet phldrT="[Текст]"/>
      <dgm:spPr>
        <a:solidFill>
          <a:schemeClr val="bg1"/>
        </a:solidFill>
      </dgm:spPr>
      <dgm:t>
        <a:bodyPr/>
        <a:lstStyle/>
        <a:p>
          <a:r>
            <a:rPr lang="ru-RU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Метапредметные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результаты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4DE7B51-9AF5-489D-A8E9-1676E76551E6}" type="parTrans" cxnId="{647D56A6-482F-4CF1-8E47-8520F581AA44}">
      <dgm:prSet/>
      <dgm:spPr/>
      <dgm:t>
        <a:bodyPr/>
        <a:lstStyle/>
        <a:p>
          <a:endParaRPr lang="ru-RU"/>
        </a:p>
      </dgm:t>
    </dgm:pt>
    <dgm:pt modelId="{2DAE0C1C-2809-402A-A5A0-02B191B8798E}" type="sibTrans" cxnId="{647D56A6-482F-4CF1-8E47-8520F581AA44}">
      <dgm:prSet/>
      <dgm:spPr/>
      <dgm:t>
        <a:bodyPr/>
        <a:lstStyle/>
        <a:p>
          <a:endParaRPr lang="ru-RU"/>
        </a:p>
      </dgm:t>
    </dgm:pt>
    <dgm:pt modelId="{6ABD7FAE-1F1D-473C-8A38-449E3A4E2CFD}">
      <dgm:prSet phldrT="[Текст]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b="0" dirty="0" smtClean="0">
              <a:latin typeface="Times New Roman" pitchFamily="18" charset="0"/>
              <a:cs typeface="Times New Roman" pitchFamily="18" charset="0"/>
            </a:rPr>
            <a:t>способность и готовность к освоению систематических знаний, их самостоятельному пополнению, переносу и интеграции;</a:t>
          </a:r>
          <a:endParaRPr lang="ru-RU" b="0" dirty="0">
            <a:latin typeface="Times New Roman" pitchFamily="18" charset="0"/>
            <a:cs typeface="Times New Roman" pitchFamily="18" charset="0"/>
          </a:endParaRPr>
        </a:p>
      </dgm:t>
    </dgm:pt>
    <dgm:pt modelId="{FEE3F3C7-DDAE-4141-B543-AD1251F99B44}" type="parTrans" cxnId="{0398406E-2DA4-4017-97AB-D4169A150682}">
      <dgm:prSet/>
      <dgm:spPr/>
      <dgm:t>
        <a:bodyPr/>
        <a:lstStyle/>
        <a:p>
          <a:endParaRPr lang="ru-RU"/>
        </a:p>
      </dgm:t>
    </dgm:pt>
    <dgm:pt modelId="{0A3672DF-6A18-4373-AEC9-CC73D55AE10F}" type="sibTrans" cxnId="{0398406E-2DA4-4017-97AB-D4169A150682}">
      <dgm:prSet/>
      <dgm:spPr/>
      <dgm:t>
        <a:bodyPr/>
        <a:lstStyle/>
        <a:p>
          <a:endParaRPr lang="ru-RU"/>
        </a:p>
      </dgm:t>
    </dgm:pt>
    <dgm:pt modelId="{A9B2E620-ECCA-46E5-A107-A61CF5FD82D0}">
      <dgm:prSet phldrT="[Текст]"/>
      <dgm:spPr>
        <a:solidFill>
          <a:schemeClr val="bg1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Предметные результаты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D4B5B09-CAE0-4DDD-811C-D02D394A8642}" type="parTrans" cxnId="{72669D60-F817-4779-9887-09B67DFA58DD}">
      <dgm:prSet/>
      <dgm:spPr/>
      <dgm:t>
        <a:bodyPr/>
        <a:lstStyle/>
        <a:p>
          <a:endParaRPr lang="ru-RU"/>
        </a:p>
      </dgm:t>
    </dgm:pt>
    <dgm:pt modelId="{308E3B90-6260-4E65-9BBB-6A34EE21AAB8}" type="sibTrans" cxnId="{72669D60-F817-4779-9887-09B67DFA58DD}">
      <dgm:prSet/>
      <dgm:spPr/>
      <dgm:t>
        <a:bodyPr/>
        <a:lstStyle/>
        <a:p>
          <a:endParaRPr lang="ru-RU"/>
        </a:p>
      </dgm:t>
    </dgm:pt>
    <dgm:pt modelId="{2F4E1D9B-2EE3-46ED-B57F-E73878B131F0}">
      <dgm:prSet phldrT="[Текст]" custT="1"/>
      <dgm:spPr>
        <a:solidFill>
          <a:schemeClr val="bg1">
            <a:alpha val="90000"/>
          </a:schemeClr>
        </a:solidFill>
      </dgm:spPr>
      <dgm:t>
        <a:bodyPr/>
        <a:lstStyle/>
        <a:p>
          <a:pPr algn="just"/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способность к решению учебно-познавательных и учебно-практических задач, основанных на изучаемом учебном материале, с использованием способов действий, в том числе </a:t>
          </a:r>
          <a:r>
            <a:rPr lang="ru-RU" sz="2000" b="0" dirty="0" err="1" smtClean="0">
              <a:latin typeface="Times New Roman" pitchFamily="18" charset="0"/>
              <a:cs typeface="Times New Roman" pitchFamily="18" charset="0"/>
            </a:rPr>
            <a:t>метапредметных</a:t>
          </a:r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2000" b="0" dirty="0">
            <a:latin typeface="Times New Roman" pitchFamily="18" charset="0"/>
            <a:cs typeface="Times New Roman" pitchFamily="18" charset="0"/>
          </a:endParaRPr>
        </a:p>
      </dgm:t>
    </dgm:pt>
    <dgm:pt modelId="{279DC2D0-EA70-414D-B7A1-178D62B9266D}" type="parTrans" cxnId="{62FA55BC-A306-4669-AB39-DFAC628F5932}">
      <dgm:prSet/>
      <dgm:spPr/>
      <dgm:t>
        <a:bodyPr/>
        <a:lstStyle/>
        <a:p>
          <a:endParaRPr lang="ru-RU"/>
        </a:p>
      </dgm:t>
    </dgm:pt>
    <dgm:pt modelId="{4CC9795C-C001-464F-BCBB-B1F2041CA5C7}" type="sibTrans" cxnId="{62FA55BC-A306-4669-AB39-DFAC628F5932}">
      <dgm:prSet/>
      <dgm:spPr/>
      <dgm:t>
        <a:bodyPr/>
        <a:lstStyle/>
        <a:p>
          <a:endParaRPr lang="ru-RU"/>
        </a:p>
      </dgm:t>
    </dgm:pt>
    <dgm:pt modelId="{7BC80975-B2BF-493D-A8A8-F77D0AF61120}">
      <dgm:prSet phldrT="[Текст]" custT="1"/>
      <dgm:spPr/>
      <dgm:t>
        <a:bodyPr/>
        <a:lstStyle/>
        <a:p>
          <a:r>
            <a:rPr lang="ru-RU" sz="2000" b="0" dirty="0" err="1" smtClean="0">
              <a:latin typeface="Times New Roman" pitchFamily="18" charset="0"/>
              <a:cs typeface="Times New Roman" pitchFamily="18" charset="0"/>
            </a:rPr>
            <a:t>сформированность</a:t>
          </a:r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 социальных компетенций.</a:t>
          </a:r>
          <a:endParaRPr lang="ru-RU" sz="2000" b="0" dirty="0">
            <a:latin typeface="Times New Roman" pitchFamily="18" charset="0"/>
            <a:cs typeface="Times New Roman" pitchFamily="18" charset="0"/>
          </a:endParaRPr>
        </a:p>
      </dgm:t>
    </dgm:pt>
    <dgm:pt modelId="{889F78B1-1102-49AA-B776-96EE06230DF7}" type="parTrans" cxnId="{94562F97-F9EF-4922-BC62-C4E457AA6E6A}">
      <dgm:prSet/>
      <dgm:spPr/>
      <dgm:t>
        <a:bodyPr/>
        <a:lstStyle/>
        <a:p>
          <a:endParaRPr lang="ru-RU"/>
        </a:p>
      </dgm:t>
    </dgm:pt>
    <dgm:pt modelId="{9A9DF82B-A2E1-4F62-9236-E078339F0410}" type="sibTrans" cxnId="{94562F97-F9EF-4922-BC62-C4E457AA6E6A}">
      <dgm:prSet/>
      <dgm:spPr/>
      <dgm:t>
        <a:bodyPr/>
        <a:lstStyle/>
        <a:p>
          <a:endParaRPr lang="ru-RU"/>
        </a:p>
      </dgm:t>
    </dgm:pt>
    <dgm:pt modelId="{19A6B1A2-782E-4EF3-9266-51385F009377}">
      <dgm:prSet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b="0" dirty="0" smtClean="0">
              <a:latin typeface="Times New Roman" pitchFamily="18" charset="0"/>
              <a:cs typeface="Times New Roman" pitchFamily="18" charset="0"/>
            </a:rPr>
            <a:t> способность к сотрудничеству и коммуникации;</a:t>
          </a:r>
          <a:endParaRPr lang="ru-RU" b="0" dirty="0">
            <a:latin typeface="Times New Roman" pitchFamily="18" charset="0"/>
            <a:cs typeface="Times New Roman" pitchFamily="18" charset="0"/>
          </a:endParaRPr>
        </a:p>
      </dgm:t>
    </dgm:pt>
    <dgm:pt modelId="{C9557B60-504C-41AD-B417-9DEF8B8BA67A}" type="parTrans" cxnId="{77FC4779-25CB-40FB-8555-1F170F908D41}">
      <dgm:prSet/>
      <dgm:spPr/>
      <dgm:t>
        <a:bodyPr/>
        <a:lstStyle/>
        <a:p>
          <a:endParaRPr lang="ru-RU"/>
        </a:p>
      </dgm:t>
    </dgm:pt>
    <dgm:pt modelId="{EF1FB65C-98A0-4B49-9F97-5FF3725C3542}" type="sibTrans" cxnId="{77FC4779-25CB-40FB-8555-1F170F908D41}">
      <dgm:prSet/>
      <dgm:spPr/>
      <dgm:t>
        <a:bodyPr/>
        <a:lstStyle/>
        <a:p>
          <a:endParaRPr lang="ru-RU"/>
        </a:p>
      </dgm:t>
    </dgm:pt>
    <dgm:pt modelId="{78FCD3DC-9D44-44F3-B379-42D32A9C8E11}">
      <dgm:prSet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b="0" dirty="0" smtClean="0">
              <a:latin typeface="Times New Roman" pitchFamily="18" charset="0"/>
              <a:cs typeface="Times New Roman" pitchFamily="18" charset="0"/>
            </a:rPr>
            <a:t>способность к решению личностно и социально значимых проблем на практике;</a:t>
          </a:r>
          <a:endParaRPr lang="ru-RU" b="0" dirty="0">
            <a:latin typeface="Times New Roman" pitchFamily="18" charset="0"/>
            <a:cs typeface="Times New Roman" pitchFamily="18" charset="0"/>
          </a:endParaRPr>
        </a:p>
      </dgm:t>
    </dgm:pt>
    <dgm:pt modelId="{6DA4E53F-B919-4C9F-8304-BDB515791516}" type="parTrans" cxnId="{D341EC9C-0823-4A66-A6A9-0EA0CEA37156}">
      <dgm:prSet/>
      <dgm:spPr/>
      <dgm:t>
        <a:bodyPr/>
        <a:lstStyle/>
        <a:p>
          <a:endParaRPr lang="ru-RU"/>
        </a:p>
      </dgm:t>
    </dgm:pt>
    <dgm:pt modelId="{B54B69D7-363D-48A8-9A4F-2D212ECA96EC}" type="sibTrans" cxnId="{D341EC9C-0823-4A66-A6A9-0EA0CEA37156}">
      <dgm:prSet/>
      <dgm:spPr/>
      <dgm:t>
        <a:bodyPr/>
        <a:lstStyle/>
        <a:p>
          <a:endParaRPr lang="ru-RU"/>
        </a:p>
      </dgm:t>
    </dgm:pt>
    <dgm:pt modelId="{02C9E3BE-7A5A-45B2-8FA4-423820900CF7}">
      <dgm:prSet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b="0" dirty="0" smtClean="0">
              <a:latin typeface="Times New Roman" pitchFamily="18" charset="0"/>
              <a:cs typeface="Times New Roman" pitchFamily="18" charset="0"/>
            </a:rPr>
            <a:t>способность и готовность к использованию ИКТ в целях обучения и развития;</a:t>
          </a:r>
          <a:endParaRPr lang="ru-RU" b="0" dirty="0">
            <a:latin typeface="Times New Roman" pitchFamily="18" charset="0"/>
            <a:cs typeface="Times New Roman" pitchFamily="18" charset="0"/>
          </a:endParaRPr>
        </a:p>
      </dgm:t>
    </dgm:pt>
    <dgm:pt modelId="{79DE7467-E00D-4B8C-A7E7-0F2979F387AA}" type="parTrans" cxnId="{C474870E-BE4E-4547-856A-2D0752F51828}">
      <dgm:prSet/>
      <dgm:spPr/>
      <dgm:t>
        <a:bodyPr/>
        <a:lstStyle/>
        <a:p>
          <a:endParaRPr lang="ru-RU"/>
        </a:p>
      </dgm:t>
    </dgm:pt>
    <dgm:pt modelId="{68E7030A-6525-4974-AC4D-2ED94B02B87C}" type="sibTrans" cxnId="{C474870E-BE4E-4547-856A-2D0752F51828}">
      <dgm:prSet/>
      <dgm:spPr/>
      <dgm:t>
        <a:bodyPr/>
        <a:lstStyle/>
        <a:p>
          <a:endParaRPr lang="ru-RU"/>
        </a:p>
      </dgm:t>
    </dgm:pt>
    <dgm:pt modelId="{47E4C11D-2892-4EC6-85C8-D2A1221E5936}">
      <dgm:prSet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b="0" dirty="0" smtClean="0">
              <a:latin typeface="Times New Roman" pitchFamily="18" charset="0"/>
              <a:cs typeface="Times New Roman" pitchFamily="18" charset="0"/>
            </a:rPr>
            <a:t>способность к самоорганизации, </a:t>
          </a:r>
          <a:r>
            <a:rPr lang="ru-RU" b="0" dirty="0" err="1" smtClean="0">
              <a:latin typeface="Times New Roman" pitchFamily="18" charset="0"/>
              <a:cs typeface="Times New Roman" pitchFamily="18" charset="0"/>
            </a:rPr>
            <a:t>саморегуляции</a:t>
          </a:r>
          <a:r>
            <a:rPr lang="ru-RU" b="0" dirty="0" smtClean="0">
              <a:latin typeface="Times New Roman" pitchFamily="18" charset="0"/>
              <a:cs typeface="Times New Roman" pitchFamily="18" charset="0"/>
            </a:rPr>
            <a:t> и рефлексии.</a:t>
          </a:r>
          <a:endParaRPr lang="ru-RU" b="0" dirty="0">
            <a:latin typeface="Times New Roman" pitchFamily="18" charset="0"/>
            <a:cs typeface="Times New Roman" pitchFamily="18" charset="0"/>
          </a:endParaRPr>
        </a:p>
      </dgm:t>
    </dgm:pt>
    <dgm:pt modelId="{744F4F45-DE4E-46D4-B45E-371AF5401E41}" type="parTrans" cxnId="{E2D75045-1B17-49C9-B330-C312BAB8A225}">
      <dgm:prSet/>
      <dgm:spPr/>
      <dgm:t>
        <a:bodyPr/>
        <a:lstStyle/>
        <a:p>
          <a:endParaRPr lang="ru-RU"/>
        </a:p>
      </dgm:t>
    </dgm:pt>
    <dgm:pt modelId="{2643CBD2-725E-45DA-982B-7D793F94F418}" type="sibTrans" cxnId="{E2D75045-1B17-49C9-B330-C312BAB8A225}">
      <dgm:prSet/>
      <dgm:spPr/>
      <dgm:t>
        <a:bodyPr/>
        <a:lstStyle/>
        <a:p>
          <a:endParaRPr lang="ru-RU"/>
        </a:p>
      </dgm:t>
    </dgm:pt>
    <dgm:pt modelId="{87699CA1-CBB2-4FBE-8C18-F4A91B5F008F}" type="pres">
      <dgm:prSet presAssocID="{60164CDC-39E5-4654-A9A1-BDCBDEC581A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7EDC125-72AE-41B3-A5C2-923FBC11E214}" type="pres">
      <dgm:prSet presAssocID="{3EFF6F00-C8A4-405C-BA0E-507516561C8A}" presName="composite" presStyleCnt="0"/>
      <dgm:spPr/>
    </dgm:pt>
    <dgm:pt modelId="{47F62F12-1566-4FCC-8420-5741E8D7ECD2}" type="pres">
      <dgm:prSet presAssocID="{3EFF6F00-C8A4-405C-BA0E-507516561C8A}" presName="parTx" presStyleLbl="alignNode1" presStyleIdx="0" presStyleCnt="3" custLinFactNeighborX="2561" custLinFactNeighborY="-37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0947D8-80E9-4015-90FD-42E64A2F007A}" type="pres">
      <dgm:prSet presAssocID="{3EFF6F00-C8A4-405C-BA0E-507516561C8A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21C7AA-30AA-4D98-A05F-35A7244D2E14}" type="pres">
      <dgm:prSet presAssocID="{3234639C-984A-4888-9A90-FCF6090A3ACC}" presName="space" presStyleCnt="0"/>
      <dgm:spPr/>
    </dgm:pt>
    <dgm:pt modelId="{56CAB365-E471-48A3-AB40-5903E94706D3}" type="pres">
      <dgm:prSet presAssocID="{72538F99-B0C2-46ED-889B-1CFA9C871111}" presName="composite" presStyleCnt="0"/>
      <dgm:spPr/>
    </dgm:pt>
    <dgm:pt modelId="{8627A2FA-57C6-4A82-9C39-C7D4975C4C80}" type="pres">
      <dgm:prSet presAssocID="{72538F99-B0C2-46ED-889B-1CFA9C87111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6CD4E8-97B7-46F9-BA8A-3851B0957628}" type="pres">
      <dgm:prSet presAssocID="{72538F99-B0C2-46ED-889B-1CFA9C871111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F9E9AD-1C00-4993-9864-5B56135611D7}" type="pres">
      <dgm:prSet presAssocID="{2DAE0C1C-2809-402A-A5A0-02B191B8798E}" presName="space" presStyleCnt="0"/>
      <dgm:spPr/>
    </dgm:pt>
    <dgm:pt modelId="{2A248BDF-02C2-4B6C-9240-348ECA668161}" type="pres">
      <dgm:prSet presAssocID="{A9B2E620-ECCA-46E5-A107-A61CF5FD82D0}" presName="composite" presStyleCnt="0"/>
      <dgm:spPr/>
    </dgm:pt>
    <dgm:pt modelId="{B7F845C7-CBB9-4CAF-84FC-3DE35BA6B16D}" type="pres">
      <dgm:prSet presAssocID="{A9B2E620-ECCA-46E5-A107-A61CF5FD82D0}" presName="parTx" presStyleLbl="alignNode1" presStyleIdx="2" presStyleCnt="3" custLinFactNeighborX="-1661" custLinFactNeighborY="-475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0B9004-E2B4-4891-88BE-20B59C89A294}" type="pres">
      <dgm:prSet presAssocID="{A9B2E620-ECCA-46E5-A107-A61CF5FD82D0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C4CEAD-01DD-4D30-BAC4-AC83E8CAB1A9}" srcId="{3EFF6F00-C8A4-405C-BA0E-507516561C8A}" destId="{92ADB1D4-901A-40D5-8881-BB60EDAB4C77}" srcOrd="1" destOrd="0" parTransId="{27A23616-BE14-4285-812D-6693AAFF607B}" sibTransId="{91AE66D9-C634-423A-A6FD-842ADCDC61DC}"/>
    <dgm:cxn modelId="{56E9D35E-0146-42B6-9017-1108AA1844FD}" srcId="{3EFF6F00-C8A4-405C-BA0E-507516561C8A}" destId="{7F7F401F-882D-4ECF-9065-CC16F996C209}" srcOrd="0" destOrd="0" parTransId="{79C7E8E2-CC42-4CF5-9D85-AC7B322FB5CB}" sibTransId="{DEAAE3FE-C647-44B1-9652-6FB97C32108D}"/>
    <dgm:cxn modelId="{645C14B1-475D-4756-B0E2-9EC48A1C952F}" type="presOf" srcId="{92ADB1D4-901A-40D5-8881-BB60EDAB4C77}" destId="{E30947D8-80E9-4015-90FD-42E64A2F007A}" srcOrd="0" destOrd="1" presId="urn:microsoft.com/office/officeart/2005/8/layout/hList1"/>
    <dgm:cxn modelId="{D7CE14D4-6EC7-41DE-976E-B2EC5EAA5716}" type="presOf" srcId="{7F7F401F-882D-4ECF-9065-CC16F996C209}" destId="{E30947D8-80E9-4015-90FD-42E64A2F007A}" srcOrd="0" destOrd="0" presId="urn:microsoft.com/office/officeart/2005/8/layout/hList1"/>
    <dgm:cxn modelId="{0398406E-2DA4-4017-97AB-D4169A150682}" srcId="{72538F99-B0C2-46ED-889B-1CFA9C871111}" destId="{6ABD7FAE-1F1D-473C-8A38-449E3A4E2CFD}" srcOrd="0" destOrd="0" parTransId="{FEE3F3C7-DDAE-4141-B543-AD1251F99B44}" sibTransId="{0A3672DF-6A18-4373-AEC9-CC73D55AE10F}"/>
    <dgm:cxn modelId="{A82F0C1C-ECBD-4DD0-B0A0-44A1E1B35C73}" type="presOf" srcId="{72538F99-B0C2-46ED-889B-1CFA9C871111}" destId="{8627A2FA-57C6-4A82-9C39-C7D4975C4C80}" srcOrd="0" destOrd="0" presId="urn:microsoft.com/office/officeart/2005/8/layout/hList1"/>
    <dgm:cxn modelId="{72669D60-F817-4779-9887-09B67DFA58DD}" srcId="{60164CDC-39E5-4654-A9A1-BDCBDEC581A3}" destId="{A9B2E620-ECCA-46E5-A107-A61CF5FD82D0}" srcOrd="2" destOrd="0" parTransId="{0D4B5B09-CAE0-4DDD-811C-D02D394A8642}" sibTransId="{308E3B90-6260-4E65-9BBB-6A34EE21AAB8}"/>
    <dgm:cxn modelId="{4DC334D4-9D27-47FC-A01A-D2E4F46C3982}" type="presOf" srcId="{2F4E1D9B-2EE3-46ED-B57F-E73878B131F0}" destId="{6D0B9004-E2B4-4891-88BE-20B59C89A294}" srcOrd="0" destOrd="0" presId="urn:microsoft.com/office/officeart/2005/8/layout/hList1"/>
    <dgm:cxn modelId="{C474870E-BE4E-4547-856A-2D0752F51828}" srcId="{72538F99-B0C2-46ED-889B-1CFA9C871111}" destId="{02C9E3BE-7A5A-45B2-8FA4-423820900CF7}" srcOrd="3" destOrd="0" parTransId="{79DE7467-E00D-4B8C-A7E7-0F2979F387AA}" sibTransId="{68E7030A-6525-4974-AC4D-2ED94B02B87C}"/>
    <dgm:cxn modelId="{32F46CAD-97BD-4A0C-BC69-F79D61AAC24B}" type="presOf" srcId="{60164CDC-39E5-4654-A9A1-BDCBDEC581A3}" destId="{87699CA1-CBB2-4FBE-8C18-F4A91B5F008F}" srcOrd="0" destOrd="0" presId="urn:microsoft.com/office/officeart/2005/8/layout/hList1"/>
    <dgm:cxn modelId="{54F5502A-AFB1-4458-BC67-A2E130FC1B4D}" type="presOf" srcId="{3EFF6F00-C8A4-405C-BA0E-507516561C8A}" destId="{47F62F12-1566-4FCC-8420-5741E8D7ECD2}" srcOrd="0" destOrd="0" presId="urn:microsoft.com/office/officeart/2005/8/layout/hList1"/>
    <dgm:cxn modelId="{D341EC9C-0823-4A66-A6A9-0EA0CEA37156}" srcId="{72538F99-B0C2-46ED-889B-1CFA9C871111}" destId="{78FCD3DC-9D44-44F3-B379-42D32A9C8E11}" srcOrd="2" destOrd="0" parTransId="{6DA4E53F-B919-4C9F-8304-BDB515791516}" sibTransId="{B54B69D7-363D-48A8-9A4F-2D212ECA96EC}"/>
    <dgm:cxn modelId="{62FA55BC-A306-4669-AB39-DFAC628F5932}" srcId="{A9B2E620-ECCA-46E5-A107-A61CF5FD82D0}" destId="{2F4E1D9B-2EE3-46ED-B57F-E73878B131F0}" srcOrd="0" destOrd="0" parTransId="{279DC2D0-EA70-414D-B7A1-178D62B9266D}" sibTransId="{4CC9795C-C001-464F-BCBB-B1F2041CA5C7}"/>
    <dgm:cxn modelId="{022414EA-DAE6-4D42-B9EB-E574B589EF71}" type="presOf" srcId="{6ABD7FAE-1F1D-473C-8A38-449E3A4E2CFD}" destId="{4C6CD4E8-97B7-46F9-BA8A-3851B0957628}" srcOrd="0" destOrd="0" presId="urn:microsoft.com/office/officeart/2005/8/layout/hList1"/>
    <dgm:cxn modelId="{C2D35CE2-9BC4-4B3D-864A-0EE802ED3DC6}" type="presOf" srcId="{19A6B1A2-782E-4EF3-9266-51385F009377}" destId="{4C6CD4E8-97B7-46F9-BA8A-3851B0957628}" srcOrd="0" destOrd="1" presId="urn:microsoft.com/office/officeart/2005/8/layout/hList1"/>
    <dgm:cxn modelId="{F5338FD7-3A1F-4881-B556-436427C2153D}" type="presOf" srcId="{A9B2E620-ECCA-46E5-A107-A61CF5FD82D0}" destId="{B7F845C7-CBB9-4CAF-84FC-3DE35BA6B16D}" srcOrd="0" destOrd="0" presId="urn:microsoft.com/office/officeart/2005/8/layout/hList1"/>
    <dgm:cxn modelId="{9BF7933A-6232-43DB-AE42-BDFA76E409B2}" type="presOf" srcId="{02C9E3BE-7A5A-45B2-8FA4-423820900CF7}" destId="{4C6CD4E8-97B7-46F9-BA8A-3851B0957628}" srcOrd="0" destOrd="3" presId="urn:microsoft.com/office/officeart/2005/8/layout/hList1"/>
    <dgm:cxn modelId="{11CC8889-3D86-47F6-BCF4-5091AA339551}" type="presOf" srcId="{47E4C11D-2892-4EC6-85C8-D2A1221E5936}" destId="{4C6CD4E8-97B7-46F9-BA8A-3851B0957628}" srcOrd="0" destOrd="4" presId="urn:microsoft.com/office/officeart/2005/8/layout/hList1"/>
    <dgm:cxn modelId="{BF850302-FFE7-4DFB-8776-71948B8326B8}" srcId="{60164CDC-39E5-4654-A9A1-BDCBDEC581A3}" destId="{3EFF6F00-C8A4-405C-BA0E-507516561C8A}" srcOrd="0" destOrd="0" parTransId="{91F33BE6-7323-45A9-965E-4AD53F1E7539}" sibTransId="{3234639C-984A-4888-9A90-FCF6090A3ACC}"/>
    <dgm:cxn modelId="{78FCC19C-A7B5-409A-8E59-DFA41BED31EA}" type="presOf" srcId="{78FCD3DC-9D44-44F3-B379-42D32A9C8E11}" destId="{4C6CD4E8-97B7-46F9-BA8A-3851B0957628}" srcOrd="0" destOrd="2" presId="urn:microsoft.com/office/officeart/2005/8/layout/hList1"/>
    <dgm:cxn modelId="{94562F97-F9EF-4922-BC62-C4E457AA6E6A}" srcId="{3EFF6F00-C8A4-405C-BA0E-507516561C8A}" destId="{7BC80975-B2BF-493D-A8A8-F77D0AF61120}" srcOrd="2" destOrd="0" parTransId="{889F78B1-1102-49AA-B776-96EE06230DF7}" sibTransId="{9A9DF82B-A2E1-4F62-9236-E078339F0410}"/>
    <dgm:cxn modelId="{77FC4779-25CB-40FB-8555-1F170F908D41}" srcId="{72538F99-B0C2-46ED-889B-1CFA9C871111}" destId="{19A6B1A2-782E-4EF3-9266-51385F009377}" srcOrd="1" destOrd="0" parTransId="{C9557B60-504C-41AD-B417-9DEF8B8BA67A}" sibTransId="{EF1FB65C-98A0-4B49-9F97-5FF3725C3542}"/>
    <dgm:cxn modelId="{291E87D5-C0F3-4EBE-879C-1D43EE9BCA49}" type="presOf" srcId="{7BC80975-B2BF-493D-A8A8-F77D0AF61120}" destId="{E30947D8-80E9-4015-90FD-42E64A2F007A}" srcOrd="0" destOrd="2" presId="urn:microsoft.com/office/officeart/2005/8/layout/hList1"/>
    <dgm:cxn modelId="{E2D75045-1B17-49C9-B330-C312BAB8A225}" srcId="{72538F99-B0C2-46ED-889B-1CFA9C871111}" destId="{47E4C11D-2892-4EC6-85C8-D2A1221E5936}" srcOrd="4" destOrd="0" parTransId="{744F4F45-DE4E-46D4-B45E-371AF5401E41}" sibTransId="{2643CBD2-725E-45DA-982B-7D793F94F418}"/>
    <dgm:cxn modelId="{647D56A6-482F-4CF1-8E47-8520F581AA44}" srcId="{60164CDC-39E5-4654-A9A1-BDCBDEC581A3}" destId="{72538F99-B0C2-46ED-889B-1CFA9C871111}" srcOrd="1" destOrd="0" parTransId="{C4DE7B51-9AF5-489D-A8E9-1676E76551E6}" sibTransId="{2DAE0C1C-2809-402A-A5A0-02B191B8798E}"/>
    <dgm:cxn modelId="{5E0A204B-7D8D-4294-A005-72CB00E35754}" type="presParOf" srcId="{87699CA1-CBB2-4FBE-8C18-F4A91B5F008F}" destId="{F7EDC125-72AE-41B3-A5C2-923FBC11E214}" srcOrd="0" destOrd="0" presId="urn:microsoft.com/office/officeart/2005/8/layout/hList1"/>
    <dgm:cxn modelId="{7FB1509C-39D6-468C-A5AC-AF48B190D3F8}" type="presParOf" srcId="{F7EDC125-72AE-41B3-A5C2-923FBC11E214}" destId="{47F62F12-1566-4FCC-8420-5741E8D7ECD2}" srcOrd="0" destOrd="0" presId="urn:microsoft.com/office/officeart/2005/8/layout/hList1"/>
    <dgm:cxn modelId="{7DA4778D-2A64-49A4-B27A-FB1E95BEEE0D}" type="presParOf" srcId="{F7EDC125-72AE-41B3-A5C2-923FBC11E214}" destId="{E30947D8-80E9-4015-90FD-42E64A2F007A}" srcOrd="1" destOrd="0" presId="urn:microsoft.com/office/officeart/2005/8/layout/hList1"/>
    <dgm:cxn modelId="{3BFA143A-2DBD-41D8-86E4-84FA198EC923}" type="presParOf" srcId="{87699CA1-CBB2-4FBE-8C18-F4A91B5F008F}" destId="{AC21C7AA-30AA-4D98-A05F-35A7244D2E14}" srcOrd="1" destOrd="0" presId="urn:microsoft.com/office/officeart/2005/8/layout/hList1"/>
    <dgm:cxn modelId="{E8D81A61-FC6E-49CA-AE27-7E95D6C80A71}" type="presParOf" srcId="{87699CA1-CBB2-4FBE-8C18-F4A91B5F008F}" destId="{56CAB365-E471-48A3-AB40-5903E94706D3}" srcOrd="2" destOrd="0" presId="urn:microsoft.com/office/officeart/2005/8/layout/hList1"/>
    <dgm:cxn modelId="{2C5024A8-C212-418B-B073-E4448ECBC006}" type="presParOf" srcId="{56CAB365-E471-48A3-AB40-5903E94706D3}" destId="{8627A2FA-57C6-4A82-9C39-C7D4975C4C80}" srcOrd="0" destOrd="0" presId="urn:microsoft.com/office/officeart/2005/8/layout/hList1"/>
    <dgm:cxn modelId="{CA8281FE-BFC4-4F8A-951A-FD94355464B1}" type="presParOf" srcId="{56CAB365-E471-48A3-AB40-5903E94706D3}" destId="{4C6CD4E8-97B7-46F9-BA8A-3851B0957628}" srcOrd="1" destOrd="0" presId="urn:microsoft.com/office/officeart/2005/8/layout/hList1"/>
    <dgm:cxn modelId="{F14DCFCD-E803-44DF-9209-005BEBCCB8D1}" type="presParOf" srcId="{87699CA1-CBB2-4FBE-8C18-F4A91B5F008F}" destId="{B1F9E9AD-1C00-4993-9864-5B56135611D7}" srcOrd="3" destOrd="0" presId="urn:microsoft.com/office/officeart/2005/8/layout/hList1"/>
    <dgm:cxn modelId="{84E41918-C2E6-4187-878F-95657C59AE82}" type="presParOf" srcId="{87699CA1-CBB2-4FBE-8C18-F4A91B5F008F}" destId="{2A248BDF-02C2-4B6C-9240-348ECA668161}" srcOrd="4" destOrd="0" presId="urn:microsoft.com/office/officeart/2005/8/layout/hList1"/>
    <dgm:cxn modelId="{E43D72AF-700E-4C15-9E2B-9BF3787EAB17}" type="presParOf" srcId="{2A248BDF-02C2-4B6C-9240-348ECA668161}" destId="{B7F845C7-CBB9-4CAF-84FC-3DE35BA6B16D}" srcOrd="0" destOrd="0" presId="urn:microsoft.com/office/officeart/2005/8/layout/hList1"/>
    <dgm:cxn modelId="{CA442580-28A3-4EAD-9B49-AFB651A449D7}" type="presParOf" srcId="{2A248BDF-02C2-4B6C-9240-348ECA668161}" destId="{6D0B9004-E2B4-4891-88BE-20B59C89A29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F62F12-1566-4FCC-8420-5741E8D7ECD2}">
      <dsp:nvSpPr>
        <dsp:cNvPr id="0" name=""/>
        <dsp:cNvSpPr/>
      </dsp:nvSpPr>
      <dsp:spPr>
        <a:xfrm>
          <a:off x="71425" y="143061"/>
          <a:ext cx="2681586" cy="556399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Личностные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результаты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71425" y="143061"/>
        <a:ext cx="2681586" cy="556399"/>
      </dsp:txXfrm>
    </dsp:sp>
    <dsp:sp modelId="{E30947D8-80E9-4015-90FD-42E64A2F007A}">
      <dsp:nvSpPr>
        <dsp:cNvPr id="0" name=""/>
        <dsp:cNvSpPr/>
      </dsp:nvSpPr>
      <dsp:spPr>
        <a:xfrm>
          <a:off x="2750" y="720119"/>
          <a:ext cx="2681586" cy="4831199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err="1" smtClean="0">
              <a:latin typeface="Times New Roman" pitchFamily="18" charset="0"/>
              <a:cs typeface="Times New Roman" pitchFamily="18" charset="0"/>
            </a:rPr>
            <a:t>сформированность</a:t>
          </a: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 основ гражданской идентичности; </a:t>
          </a:r>
          <a:endParaRPr lang="ru-RU" sz="2000" b="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готовность к переходу к самообразованию на основе учебно-познавательной мотивации;</a:t>
          </a:r>
          <a:endParaRPr lang="ru-RU" sz="2000" b="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err="1" smtClean="0">
              <a:latin typeface="Times New Roman" pitchFamily="18" charset="0"/>
              <a:cs typeface="Times New Roman" pitchFamily="18" charset="0"/>
            </a:rPr>
            <a:t>сформированность</a:t>
          </a: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 социальных компетенций.</a:t>
          </a:r>
          <a:endParaRPr lang="ru-RU" sz="20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50" y="720119"/>
        <a:ext cx="2681586" cy="4831199"/>
      </dsp:txXfrm>
    </dsp:sp>
    <dsp:sp modelId="{8627A2FA-57C6-4A82-9C39-C7D4975C4C80}">
      <dsp:nvSpPr>
        <dsp:cNvPr id="0" name=""/>
        <dsp:cNvSpPr/>
      </dsp:nvSpPr>
      <dsp:spPr>
        <a:xfrm>
          <a:off x="3059758" y="163720"/>
          <a:ext cx="2681586" cy="556399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Метапредметные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результаты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59758" y="163720"/>
        <a:ext cx="2681586" cy="556399"/>
      </dsp:txXfrm>
    </dsp:sp>
    <dsp:sp modelId="{4C6CD4E8-97B7-46F9-BA8A-3851B0957628}">
      <dsp:nvSpPr>
        <dsp:cNvPr id="0" name=""/>
        <dsp:cNvSpPr/>
      </dsp:nvSpPr>
      <dsp:spPr>
        <a:xfrm>
          <a:off x="3059758" y="720119"/>
          <a:ext cx="2681586" cy="4831199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способность и готовность к освоению систематических знаний, их самостоятельному пополнению, переносу и интеграции;</a:t>
          </a:r>
          <a:endParaRPr lang="ru-RU" sz="1600" b="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 способность к сотрудничеству и коммуникации;</a:t>
          </a:r>
          <a:endParaRPr lang="ru-RU" sz="1600" b="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способность к решению личностно и социально значимых проблем на практике;</a:t>
          </a:r>
          <a:endParaRPr lang="ru-RU" sz="1600" b="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способность и готовность к использованию ИКТ в целях обучения и развития;</a:t>
          </a:r>
          <a:endParaRPr lang="ru-RU" sz="1600" b="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способность к самоорганизации, </a:t>
          </a:r>
          <a:r>
            <a:rPr lang="ru-RU" sz="1600" b="0" kern="1200" dirty="0" err="1" smtClean="0">
              <a:latin typeface="Times New Roman" pitchFamily="18" charset="0"/>
              <a:cs typeface="Times New Roman" pitchFamily="18" charset="0"/>
            </a:rPr>
            <a:t>саморегуляции</a:t>
          </a: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 и рефлексии.</a:t>
          </a:r>
          <a:endParaRPr lang="ru-RU" sz="16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59758" y="720119"/>
        <a:ext cx="2681586" cy="4831199"/>
      </dsp:txXfrm>
    </dsp:sp>
    <dsp:sp modelId="{B7F845C7-CBB9-4CAF-84FC-3DE35BA6B16D}">
      <dsp:nvSpPr>
        <dsp:cNvPr id="0" name=""/>
        <dsp:cNvSpPr/>
      </dsp:nvSpPr>
      <dsp:spPr>
        <a:xfrm>
          <a:off x="6072226" y="137252"/>
          <a:ext cx="2681586" cy="556399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Предметные результаты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72226" y="137252"/>
        <a:ext cx="2681586" cy="556399"/>
      </dsp:txXfrm>
    </dsp:sp>
    <dsp:sp modelId="{6D0B9004-E2B4-4891-88BE-20B59C89A294}">
      <dsp:nvSpPr>
        <dsp:cNvPr id="0" name=""/>
        <dsp:cNvSpPr/>
      </dsp:nvSpPr>
      <dsp:spPr>
        <a:xfrm>
          <a:off x="6116767" y="720119"/>
          <a:ext cx="2681586" cy="4831199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способность к решению учебно-познавательных и учебно-практических задач, основанных на изучаемом учебном материале, с использованием способов действий, в том числе </a:t>
          </a:r>
          <a:r>
            <a:rPr lang="ru-RU" sz="2000" b="0" kern="1200" dirty="0" err="1" smtClean="0">
              <a:latin typeface="Times New Roman" pitchFamily="18" charset="0"/>
              <a:cs typeface="Times New Roman" pitchFamily="18" charset="0"/>
            </a:rPr>
            <a:t>метапредметных</a:t>
          </a: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20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116767" y="720119"/>
        <a:ext cx="2681586" cy="48311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CC7-FCCB-40CB-8833-1CF226CCD6E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1B8E-F144-4293-A880-0D8F37518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CC7-FCCB-40CB-8833-1CF226CCD6E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1B8E-F144-4293-A880-0D8F37518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CC7-FCCB-40CB-8833-1CF226CCD6E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1B8E-F144-4293-A880-0D8F37518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CC7-FCCB-40CB-8833-1CF226CCD6E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1B8E-F144-4293-A880-0D8F37518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86C1-0874-4A5A-A3BF-47BC091C4F2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E2A-E28F-4C20-93BE-7ABDC8E8E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86C1-0874-4A5A-A3BF-47BC091C4F2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E2A-E28F-4C20-93BE-7ABDC8E8E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86C1-0874-4A5A-A3BF-47BC091C4F2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E2A-E28F-4C20-93BE-7ABDC8E8E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86C1-0874-4A5A-A3BF-47BC091C4F2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E2A-E28F-4C20-93BE-7ABDC8E8E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86C1-0874-4A5A-A3BF-47BC091C4F2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E2A-E28F-4C20-93BE-7ABDC8E8E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86C1-0874-4A5A-A3BF-47BC091C4F2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E2A-E28F-4C20-93BE-7ABDC8E8E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86C1-0874-4A5A-A3BF-47BC091C4F2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E2A-E28F-4C20-93BE-7ABDC8E8E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CC7-FCCB-40CB-8833-1CF226CCD6E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1B8E-F144-4293-A880-0D8F37518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86C1-0874-4A5A-A3BF-47BC091C4F2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E2A-E28F-4C20-93BE-7ABDC8E8E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86C1-0874-4A5A-A3BF-47BC091C4F2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E2A-E28F-4C20-93BE-7ABDC8E8E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86C1-0874-4A5A-A3BF-47BC091C4F2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E2A-E28F-4C20-93BE-7ABDC8E8E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86C1-0874-4A5A-A3BF-47BC091C4F2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E2A-E28F-4C20-93BE-7ABDC8E8E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86C1-0874-4A5A-A3BF-47BC091C4F2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A7E2A-E28F-4C20-93BE-7ABDC8E8E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CC7-FCCB-40CB-8833-1CF226CCD6E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1B8E-F144-4293-A880-0D8F37518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CC7-FCCB-40CB-8833-1CF226CCD6E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1B8E-F144-4293-A880-0D8F37518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CC7-FCCB-40CB-8833-1CF226CCD6E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1B8E-F144-4293-A880-0D8F37518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CC7-FCCB-40CB-8833-1CF226CCD6E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1B8E-F144-4293-A880-0D8F37518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CC7-FCCB-40CB-8833-1CF226CCD6E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1B8E-F144-4293-A880-0D8F37518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CC7-FCCB-40CB-8833-1CF226CCD6E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1B8E-F144-4293-A880-0D8F37518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CC7-FCCB-40CB-8833-1CF226CCD6E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1B8E-F144-4293-A880-0D8F37518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E3CC7-FCCB-40CB-8833-1CF226CCD6E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01B8E-F144-4293-A880-0D8F37518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086C1-0874-4A5A-A3BF-47BC091C4F2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A7E2A-E28F-4C20-93BE-7ABDC8E8E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E3CC7-FCCB-40CB-8833-1CF226CCD6EA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01B8E-F144-4293-A880-0D8F37518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857232"/>
            <a:ext cx="7772400" cy="485778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Система оценки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достижения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планируемых результатов в соответствии 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ФГОС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11430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Промежуточная аттестация- предметные 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результаты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i="1" dirty="0" smtClean="0"/>
              <a:t>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Результаты промежуточной аттестации,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представляющие собой результаты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внутришкольного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мониторинга индивидуальных образовательных достижений обучающихся 5-8 классов,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отражают динамику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формирования их способности к решению учебно-практических и учебно-познавательных задач и навыков проектной деятельности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ru-RU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14348" y="428604"/>
            <a:ext cx="7515252" cy="5697559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Результаты итоговой аттестации выпускников (в том числе государственной)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характеризуют уровень достижения предметных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результатов освоения ООП ООО, необходимых для продолжения образования. Государственная (итоговая) аттестация выпускников осуществляется внешними (по отношению к образовательному учреждению) органами, т. е. является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внешней оценкой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552" y="548680"/>
            <a:ext cx="7929618" cy="5697559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ИТОГОВАЯ ОЦЕНКА ЗА СТУПЕНЬ</a:t>
            </a:r>
          </a:p>
          <a:p>
            <a:pPr algn="just">
              <a:buFont typeface="Courier New" pitchFamily="49" charset="0"/>
              <a:buChar char="o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Результаты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внутришкольного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мониторинга образовательных достижений по всем предметам, зафиксированных в оценочных листах, в том числе за промежуточные и итоговые комплексные работы 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межпредметной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основе 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Courier New" pitchFamily="49" charset="0"/>
              <a:buChar char="o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Оценки за выполнение итоговых работ по всем учебным предметам</a:t>
            </a:r>
          </a:p>
          <a:p>
            <a:pPr>
              <a:buFont typeface="Courier New" pitchFamily="49" charset="0"/>
              <a:buChar char="o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Оценка за выполнение и защиту индивидуального проекта</a:t>
            </a:r>
          </a:p>
          <a:p>
            <a:pPr>
              <a:buFont typeface="Courier New" pitchFamily="49" charset="0"/>
              <a:buChar char="o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Результаты ГИА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Оценка </a:t>
            </a:r>
            <a:r>
              <a:rPr lang="ru-RU" sz="3200" dirty="0" err="1" smtClean="0"/>
              <a:t>метапредметных</a:t>
            </a:r>
            <a:r>
              <a:rPr lang="ru-RU" sz="3200" dirty="0" smtClean="0"/>
              <a:t> действий</a:t>
            </a:r>
            <a:endParaRPr lang="ru-RU" sz="3200" dirty="0"/>
          </a:p>
        </p:txBody>
      </p:sp>
      <p:sp>
        <p:nvSpPr>
          <p:cNvPr id="32771" name="Содержимое 2"/>
          <p:cNvSpPr>
            <a:spLocks noGrp="1"/>
          </p:cNvSpPr>
          <p:nvPr>
            <p:ph sz="quarter" idx="1"/>
          </p:nvPr>
        </p:nvSpPr>
        <p:spPr>
          <a:xfrm>
            <a:off x="179388" y="1052513"/>
            <a:ext cx="8856662" cy="55451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4" name="Пятно 2 3"/>
          <p:cNvSpPr/>
          <p:nvPr/>
        </p:nvSpPr>
        <p:spPr>
          <a:xfrm>
            <a:off x="5292725" y="981075"/>
            <a:ext cx="3600450" cy="216058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Оценка по </a:t>
            </a:r>
            <a:r>
              <a:rPr lang="ru-RU" u="sng" dirty="0"/>
              <a:t>результатам </a:t>
            </a:r>
            <a:r>
              <a:rPr lang="ru-RU" dirty="0"/>
              <a:t>выполнения</a:t>
            </a:r>
          </a:p>
        </p:txBody>
      </p:sp>
      <p:sp>
        <p:nvSpPr>
          <p:cNvPr id="5" name="Пятно 1 4"/>
          <p:cNvSpPr/>
          <p:nvPr/>
        </p:nvSpPr>
        <p:spPr>
          <a:xfrm>
            <a:off x="971550" y="1052513"/>
            <a:ext cx="3240088" cy="2016125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Оценка в </a:t>
            </a:r>
            <a:r>
              <a:rPr lang="ru-RU" u="sng" dirty="0"/>
              <a:t>процессе </a:t>
            </a:r>
            <a:r>
              <a:rPr lang="ru-RU" dirty="0"/>
              <a:t>выполнения</a:t>
            </a: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79388" y="3284538"/>
            <a:ext cx="2016125" cy="360362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регулятивные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323850" y="4005263"/>
            <a:ext cx="1871663" cy="287337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chemeClr val="tx1"/>
                </a:solidFill>
              </a:rPr>
              <a:t>целеполагание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323850" y="4437063"/>
            <a:ext cx="1871663" cy="360362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планирование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23850" y="4941888"/>
            <a:ext cx="1871663" cy="503237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способ действия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323850" y="5589588"/>
            <a:ext cx="1871663" cy="360362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контроль</a:t>
            </a: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323850" y="6092825"/>
            <a:ext cx="1871663" cy="360363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коррекция</a:t>
            </a: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2268538" y="3284538"/>
            <a:ext cx="2447925" cy="360362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коммуникативные</a:t>
            </a: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68538" y="4076700"/>
            <a:ext cx="2087562" cy="865188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речевые средства, в т.ч. с опорой на ИКТ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2268538" y="5157788"/>
            <a:ext cx="2087562" cy="1150937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коммуникация при взаимодействии</a:t>
            </a: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4787900" y="3284538"/>
            <a:ext cx="1512888" cy="288925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чтение</a:t>
            </a: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4500563" y="4149725"/>
            <a:ext cx="1727200" cy="574675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ИКТ</a:t>
            </a: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4427538" y="4868863"/>
            <a:ext cx="1944687" cy="1368425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проектно-исследовательская деятельность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6443663" y="3284538"/>
            <a:ext cx="2376487" cy="288925"/>
          </a:xfrm>
          <a:prstGeom prst="flowChartAlternateProcess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познавательные</a:t>
            </a:r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6300788" y="3789363"/>
            <a:ext cx="2663825" cy="863600"/>
          </a:xfrm>
          <a:prstGeom prst="flowChartAlternateProcess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работа с информацией: поиск, запись, восприятие</a:t>
            </a:r>
          </a:p>
        </p:txBody>
      </p:sp>
      <p:sp>
        <p:nvSpPr>
          <p:cNvPr id="21" name="Блок-схема: альтернативный процесс 20"/>
          <p:cNvSpPr/>
          <p:nvPr/>
        </p:nvSpPr>
        <p:spPr>
          <a:xfrm>
            <a:off x="6443663" y="4724400"/>
            <a:ext cx="2520950" cy="792163"/>
          </a:xfrm>
          <a:prstGeom prst="flowChartAlternateProcess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использование моделей, символов, знаков, схем</a:t>
            </a:r>
          </a:p>
        </p:txBody>
      </p:sp>
      <p:sp>
        <p:nvSpPr>
          <p:cNvPr id="22" name="Блок-схема: альтернативный процесс 21"/>
          <p:cNvSpPr/>
          <p:nvPr/>
        </p:nvSpPr>
        <p:spPr>
          <a:xfrm>
            <a:off x="6443663" y="5589588"/>
            <a:ext cx="2592387" cy="1079500"/>
          </a:xfrm>
          <a:prstGeom prst="flowChartAlternateProcess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логические операции: анализ, синтез, сравнение, обобщения и </a:t>
            </a:r>
            <a:r>
              <a:rPr lang="ru-RU" dirty="0" err="1">
                <a:solidFill>
                  <a:schemeClr val="tx1"/>
                </a:solidFill>
              </a:rPr>
              <a:t>др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flipH="1">
            <a:off x="1187450" y="2420938"/>
            <a:ext cx="504825" cy="79216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555875" y="2636838"/>
            <a:ext cx="287338" cy="57626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3924300" y="2492375"/>
            <a:ext cx="1727200" cy="72072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5724525" y="2852738"/>
            <a:ext cx="215900" cy="36036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7451725" y="2781300"/>
            <a:ext cx="73025" cy="4318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285728"/>
            <a:ext cx="8015318" cy="5840435"/>
          </a:xfrm>
          <a:solidFill>
            <a:schemeClr val="bg1"/>
          </a:solidFill>
        </p:spPr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Оценка достижения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результатов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Основной процедурой итоговой оценки достижения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результатов является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защита итогового индивидуального проекта.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714356"/>
            <a:ext cx="7872442" cy="5411807"/>
          </a:xfrm>
          <a:solidFill>
            <a:schemeClr val="bg1"/>
          </a:solidFill>
        </p:spPr>
        <p:txBody>
          <a:bodyPr/>
          <a:lstStyle/>
          <a:p>
            <a:pPr algn="just"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Отметка за выполнение проекта выставляется в графу «Проектная деятельность» или «Экзамен» в классном журнале и личном деле.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документ государственного образца об уровне образования — аттестат об основном общем образовании — отметка выставляется в свободную строку.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285728"/>
            <a:ext cx="7872442" cy="5840435"/>
          </a:xfrm>
          <a:solidFill>
            <a:schemeClr val="bg1"/>
          </a:solidFill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Оценка личностных результатов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личностных результатов обеспечивается в ходе реализации всех компонентов образовательного процесса, включая внеурочную деятельность, реализуемую семьёй и школой.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объектом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оценки личностных результатов служит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универсальных учебных действий, включаемых в следующие три основных блока: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основ гражданской идентичности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личности;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 готовность к переходу 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самообразованию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основе учебно-познавательной мотивации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 том числе готовность 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выбору направления профильного образования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социальных компетенций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включая ценностно-смысловые установки и моральные нормы, опыт социальных и межличностных отношений, правосознание.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соответствии с требованиями Стандарта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достижение личностных результатов не выносится на итоговую оценку обучающихся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является предметом оценки эффективности воспитательно-образовательной деятельности учреждения.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Поэтому оценка этих результатов образовательной деятельности осуществляется в ходе внешних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неперсонифицированных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мониторинговых исследований на основе централизованно разработанного инструментария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285728"/>
            <a:ext cx="7801004" cy="5840435"/>
          </a:xfrm>
          <a:solidFill>
            <a:schemeClr val="bg1"/>
          </a:solidFill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ОЦЕНКА РЕАЛИЗАЦИИ ООО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                       Внутренняя                                      Внешняя </a:t>
            </a:r>
          </a:p>
          <a:p>
            <a:pPr algn="just">
              <a:buNone/>
            </a:pPr>
            <a:endParaRPr lang="ru-RU" sz="3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Внутренняя оценка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— это оценка самой школы (ребенка, учителя, школьного психолога, администрации и т. д.). Она выражается в текущих отметках, которые ставятся учителями; в результатах самооценки учащихся; в результатах наблюдений, проводящихся учителями и школьными психологами; в промежуточных и итоговой оценках учащихся.</a:t>
            </a:r>
          </a:p>
          <a:p>
            <a:pPr algn="just"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Внешняя оценка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оценка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которая проводится внешними по отношению к школе службами, уполномоченными вести оценочную деятельность.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государственная итоговая аттестация выпускников</a:t>
            </a:r>
          </a:p>
          <a:p>
            <a:pPr algn="just">
              <a:buFont typeface="Wingdings" pitchFamily="2" charset="2"/>
              <a:buChar char="§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аттестация работников образования;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аккредитация образовательных учреждений;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мониторинговые исследования качества образования.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88640"/>
            <a:ext cx="7560840" cy="10801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200" b="1" dirty="0">
                <a:solidFill>
                  <a:srgbClr val="2D3E93"/>
                </a:solidFill>
                <a:latin typeface="Times New Roman" pitchFamily="18" charset="0"/>
                <a:cs typeface="Times New Roman" pitchFamily="18" charset="0"/>
              </a:rPr>
              <a:t>Национально-региональная система оценки качества образования</a:t>
            </a:r>
          </a:p>
        </p:txBody>
      </p:sp>
      <p:sp>
        <p:nvSpPr>
          <p:cNvPr id="5" name="Овал 4"/>
          <p:cNvSpPr/>
          <p:nvPr/>
        </p:nvSpPr>
        <p:spPr>
          <a:xfrm>
            <a:off x="107504" y="1772816"/>
            <a:ext cx="2016224" cy="129614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8890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b="1" dirty="0">
                <a:latin typeface="Cambria" pitchFamily="18" charset="0"/>
              </a:rPr>
              <a:t>ГИА</a:t>
            </a:r>
          </a:p>
          <a:p>
            <a:pPr algn="ctr" defTabSz="8890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b="1" dirty="0">
                <a:latin typeface="Cambria" pitchFamily="18" charset="0"/>
              </a:rPr>
              <a:t> (9 и 11)</a:t>
            </a:r>
          </a:p>
        </p:txBody>
      </p:sp>
      <p:sp>
        <p:nvSpPr>
          <p:cNvPr id="6" name="Овал 5"/>
          <p:cNvSpPr/>
          <p:nvPr/>
        </p:nvSpPr>
        <p:spPr>
          <a:xfrm>
            <a:off x="1691680" y="1484784"/>
            <a:ext cx="3348372" cy="187986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ambria" pitchFamily="18" charset="0"/>
              </a:rPr>
              <a:t>Национальный исследования качества образования </a:t>
            </a:r>
            <a:r>
              <a:rPr lang="ru-RU" sz="2000" b="1" dirty="0">
                <a:latin typeface="Cambria" pitchFamily="18" charset="0"/>
              </a:rPr>
              <a:t>НИКО</a:t>
            </a:r>
            <a:endParaRPr lang="en-US" sz="2000" b="1" dirty="0">
              <a:latin typeface="Cambria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(начальная, основная и старшая школа)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355976" y="1536234"/>
            <a:ext cx="2592288" cy="174875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Всероссийские проверочные работы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ambria" pitchFamily="18" charset="0"/>
              </a:rPr>
              <a:t>(ВПР)</a:t>
            </a:r>
          </a:p>
        </p:txBody>
      </p:sp>
      <p:sp>
        <p:nvSpPr>
          <p:cNvPr id="8" name="Овал 7"/>
          <p:cNvSpPr/>
          <p:nvPr/>
        </p:nvSpPr>
        <p:spPr>
          <a:xfrm>
            <a:off x="6660232" y="1556792"/>
            <a:ext cx="2483768" cy="158539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Исследования компетенций учителей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3573016"/>
            <a:ext cx="3384376" cy="194421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ambria" pitchFamily="18" charset="0"/>
              </a:rPr>
              <a:t>Мониторинг образовательных достижений по оценке уровня </a:t>
            </a:r>
            <a:r>
              <a:rPr lang="ru-RU" b="1" dirty="0" err="1">
                <a:latin typeface="Cambria" pitchFamily="18" charset="0"/>
              </a:rPr>
              <a:t>сформированности</a:t>
            </a:r>
            <a:r>
              <a:rPr lang="ru-RU" b="1" dirty="0">
                <a:latin typeface="Cambria" pitchFamily="18" charset="0"/>
              </a:rPr>
              <a:t> регулятивных  и коммуникативных УУД (групповые проекты)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3573016"/>
            <a:ext cx="2952328" cy="194421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ambria" pitchFamily="18" charset="0"/>
              </a:rPr>
              <a:t>Мониторинг образовательных достижений по оценке уровня </a:t>
            </a:r>
            <a:r>
              <a:rPr lang="ru-RU" b="1" dirty="0" err="1">
                <a:latin typeface="Cambria" pitchFamily="18" charset="0"/>
              </a:rPr>
              <a:t>сформированности</a:t>
            </a:r>
            <a:r>
              <a:rPr lang="ru-RU" b="1" dirty="0">
                <a:latin typeface="Cambria" pitchFamily="18" charset="0"/>
              </a:rPr>
              <a:t> познавательных УУД (комплексные работы)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876256" y="3573016"/>
            <a:ext cx="2160240" cy="194421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ambria" pitchFamily="18" charset="0"/>
              </a:rPr>
              <a:t>Мониторинг образовательных достижений по различным предметам (предметные работы)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483768" y="5733256"/>
            <a:ext cx="5688632" cy="93610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Мониторинг по выявлению образовательных организаций, работающих в сложных социальных условиях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428604"/>
            <a:ext cx="8358246" cy="6143668"/>
          </a:xfrm>
          <a:solidFill>
            <a:schemeClr val="bg1"/>
          </a:solidFill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	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Нормативная база</a:t>
            </a:r>
          </a:p>
          <a:p>
            <a:r>
              <a:rPr lang="ru-RU" dirty="0" smtClean="0"/>
              <a:t> 1.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Федеральный закон от 29.12.2012 № 273-ФЗ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«Об образовании в Российской Федерации»: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 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ст.58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.Промежуточная аттестация обучающихся;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 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ст. 59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Итоговая аттестация;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 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ст. 95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Независимая оценка качества образования.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Разд. II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Требования к результатам освоения основной образовательной программы ФГОС основного или среднего общего образования.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Примерные основные образовательные программы: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 п. 1.3. Система оценки достижения планируемых результатов освоения основной образовательной программы основного общего образования;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 п. 1.3. Система оценки достижения планируемых результатов освоения основной образовательной программы среднего общего образования.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 Локальные акты образовательной организации, в т. ч. о формах, периодичности и порядке текущего контроля успеваемости и промежуточной аттестации, которые школа готовит по требованиям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Федерального закона от 29.12.2012 № 273-ФЗ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«Об образовании в Российской Федерации» (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ч. 2 ст. 30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): образовательная программа школы , рабочая программа, Положения..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85725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Особенности оценки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928670"/>
          <a:ext cx="8801104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методы оценки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КГОС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епродуктивные задания;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редметные контрольные работы;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классный журнал.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ФГОС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продуктивные задания;</a:t>
            </a: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диагностические к.р.;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ринцип «прибавления» и «уровневый подход»;</a:t>
            </a: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Правила оценивания образовательных достижений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1000108"/>
            <a:ext cx="8643998" cy="5572164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ЧТО ОЦЕНИВАЕМ?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Оцениваем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результаты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предметные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и личностные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КТО ОЦЕНИВАЕТ?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и ученик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вместе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определяют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оценку и отметку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НАКАПЛИВАТЬ ОЦЕНКИ И ОТМЕТКИ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диагностических картах, таблицах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образовательных результатов (предметных,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личностных) и в «Портфеле достижений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КАКИМ КРИТЕРИЯМ ОЦЕНИВАТЬ?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признакам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трёх уровней успешности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КАК ОПРЕДЕЛЯТЬ ИТОГОВЫЕ ОЦЕНКИ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Предметные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четвертные оценки/отметки определяются по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таблицам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предметных результатов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(среднее арифметическое баллов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Итоговая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оценка за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ступень–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основе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положительных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результатов, накопленных учеником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своём 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Портфеле достижений»,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основе итоговой диагностики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результатов ( ГИА) и на основе индивидуального итогового проекта.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Виды оценивания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97450"/>
          </a:xfrm>
        </p:spPr>
        <p:txBody>
          <a:bodyPr>
            <a:normAutofit fontScale="47500" lnSpcReduction="20000"/>
          </a:bodyPr>
          <a:lstStyle/>
          <a:p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стартовая диагностика (контрольные работы по предметам, диагностика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УУД)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defRPr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текущее оценивание ( контрольные, диагностические  работы  в т.г.)</a:t>
            </a:r>
          </a:p>
          <a:p>
            <a:pPr marL="274320" indent="-274320">
              <a:defRPr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итоговое оценивание (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внутришкольный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мониторинг по предметам и комплексные работы на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межпредметной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основе,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 , итоговые контрольные работы, защита индивидуального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ГИА)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41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4100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0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0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0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400" dirty="0" smtClean="0"/>
              <a:t>             5                    6                   7                  8                    9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34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2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2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   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Стартовая                      СД                              СД                        СД                           СД             </a:t>
            </a:r>
            <a:r>
              <a:rPr lang="ru-RU" b="1" dirty="0" smtClean="0"/>
              <a:t>Итоговая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диагностика                                                                                                                                        </a:t>
            </a:r>
            <a:r>
              <a:rPr lang="ru-RU" b="1" dirty="0" smtClean="0"/>
              <a:t>оценка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200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200" b="1" dirty="0" smtClean="0"/>
              <a:t>                                                                        Текущее  оценивание             </a:t>
            </a:r>
            <a:endParaRPr lang="ru-RU" sz="22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00113" y="4005263"/>
            <a:ext cx="0" cy="10795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900113" y="4005263"/>
            <a:ext cx="691197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812088" y="4005263"/>
            <a:ext cx="0" cy="10795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900113" y="5084763"/>
            <a:ext cx="69119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195513" y="4005263"/>
            <a:ext cx="0" cy="1079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708400" y="4005263"/>
            <a:ext cx="0" cy="1079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932363" y="4005263"/>
            <a:ext cx="0" cy="1079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372225" y="4005263"/>
            <a:ext cx="0" cy="1079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Левая фигурная скобка 22"/>
          <p:cNvSpPr/>
          <p:nvPr/>
        </p:nvSpPr>
        <p:spPr>
          <a:xfrm rot="16200000">
            <a:off x="899320" y="5085556"/>
            <a:ext cx="360362" cy="35877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Левая фигурная скобка 23"/>
          <p:cNvSpPr/>
          <p:nvPr/>
        </p:nvSpPr>
        <p:spPr>
          <a:xfrm rot="16200000">
            <a:off x="2195513" y="5084763"/>
            <a:ext cx="360362" cy="36036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Левая фигурная скобка 24"/>
          <p:cNvSpPr/>
          <p:nvPr/>
        </p:nvSpPr>
        <p:spPr>
          <a:xfrm rot="16200000">
            <a:off x="3707607" y="5085556"/>
            <a:ext cx="360362" cy="35877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Левая фигурная скобка 25"/>
          <p:cNvSpPr/>
          <p:nvPr/>
        </p:nvSpPr>
        <p:spPr>
          <a:xfrm rot="16200000">
            <a:off x="4932363" y="5084763"/>
            <a:ext cx="360362" cy="36036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Левая фигурная скобка 26"/>
          <p:cNvSpPr/>
          <p:nvPr/>
        </p:nvSpPr>
        <p:spPr>
          <a:xfrm rot="16200000">
            <a:off x="6372226" y="5084762"/>
            <a:ext cx="360362" cy="36036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Левая фигурная скобка 27"/>
          <p:cNvSpPr/>
          <p:nvPr/>
        </p:nvSpPr>
        <p:spPr>
          <a:xfrm rot="16200000">
            <a:off x="7451726" y="5084762"/>
            <a:ext cx="360362" cy="36036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Левая фигурная скобка 28"/>
          <p:cNvSpPr/>
          <p:nvPr/>
        </p:nvSpPr>
        <p:spPr>
          <a:xfrm rot="16200000">
            <a:off x="3815557" y="2169319"/>
            <a:ext cx="1081087" cy="6911975"/>
          </a:xfrm>
          <a:prstGeom prst="leftBrace">
            <a:avLst>
              <a:gd name="adj1" fmla="val 17152"/>
              <a:gd name="adj2" fmla="val 5122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71472" y="285728"/>
            <a:ext cx="8286808" cy="5929354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СИСТЕМА ОЦЕНИВАНИЯ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ПРЕДМЕТНЫХ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РЕЗУЛЬТАТОВ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Накопительная оценка :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Стартовый контроль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Текущая оценка, тематическая оценка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Тематические и итоговые проверочные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работы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Творческие работы,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включая учебные исследования и учебные проекты.</a:t>
            </a:r>
          </a:p>
          <a:p>
            <a:pPr>
              <a:buFont typeface="Wingdings" pitchFamily="2" charset="2"/>
              <a:buChar char="v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Внутришкольный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мониторинг предметных результатов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Отметки за тематические и итоговые проверочные работы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Промежуточная аттестация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Итоговая аттестация</a:t>
            </a:r>
          </a:p>
          <a:p>
            <a:pPr>
              <a:buFont typeface="Wingdings" pitchFamily="2" charset="2"/>
              <a:buChar char="v"/>
            </a:pPr>
            <a:endParaRPr lang="ru-RU" b="1" dirty="0" smtClean="0"/>
          </a:p>
          <a:p>
            <a:pPr>
              <a:buFont typeface="Wingdings" pitchFamily="2" charset="2"/>
              <a:buChar char="v"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785795"/>
          <a:ext cx="8786875" cy="5949692"/>
        </p:xfrm>
        <a:graphic>
          <a:graphicData uri="http://schemas.openxmlformats.org/drawingml/2006/table">
            <a:tbl>
              <a:tblPr/>
              <a:tblGrid>
                <a:gridCol w="1029752"/>
                <a:gridCol w="2703715"/>
                <a:gridCol w="1527216"/>
                <a:gridCol w="3526192"/>
              </a:tblGrid>
              <a:tr h="3703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 Narrow" pitchFamily="34" charset="0"/>
                          <a:ea typeface="TimesNewRomanPS-BoldMT"/>
                          <a:cs typeface="Times New Roman"/>
                        </a:rPr>
                        <a:t>Уровень</a:t>
                      </a:r>
                      <a:endParaRPr lang="ru-RU" sz="1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 Narrow" pitchFamily="34" charset="0"/>
                          <a:ea typeface="TimesNewRomanPS-BoldMT"/>
                          <a:cs typeface="Times New Roman"/>
                        </a:rPr>
                        <a:t>достижения </a:t>
                      </a:r>
                      <a:endParaRPr lang="ru-RU" sz="1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31428" marR="31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31428" marR="31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 Narrow" pitchFamily="34" charset="0"/>
                          <a:ea typeface="TimesNewRomanPS-BoldMT"/>
                          <a:cs typeface="Times New Roman"/>
                        </a:rPr>
                        <a:t>Оценка</a:t>
                      </a:r>
                      <a:endParaRPr lang="ru-RU" sz="1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 Narrow" pitchFamily="34" charset="0"/>
                          <a:ea typeface="TimesNewRomanPS-BoldMT"/>
                          <a:cs typeface="Times New Roman"/>
                        </a:rPr>
                        <a:t>(отметка)</a:t>
                      </a:r>
                      <a:endParaRPr lang="ru-RU" sz="1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31428" marR="31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 Narrow" pitchFamily="34" charset="0"/>
                          <a:ea typeface="TimesNewRomanPS-BoldMT"/>
                          <a:cs typeface="Times New Roman"/>
                        </a:rPr>
                        <a:t>Управленческие</a:t>
                      </a:r>
                      <a:endParaRPr lang="ru-RU" sz="1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 Narrow" pitchFamily="34" charset="0"/>
                          <a:ea typeface="TimesNewRomanPS-BoldMT"/>
                          <a:cs typeface="Times New Roman"/>
                        </a:rPr>
                        <a:t>решения</a:t>
                      </a:r>
                      <a:endParaRPr lang="ru-RU" sz="1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31428" marR="31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468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Низкий уровень</a:t>
                      </a:r>
                    </a:p>
                  </a:txBody>
                  <a:tcPr marL="31428" marR="31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Наличие </a:t>
                      </a:r>
                      <a:r>
                        <a:rPr lang="ru-RU" sz="1100" b="1" dirty="0" smtClean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только отдельных фрагментарных</a:t>
                      </a:r>
                      <a:endParaRPr lang="ru-RU" sz="11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знаний по предмету</a:t>
                      </a:r>
                      <a:endParaRPr lang="ru-RU" sz="11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31428" marR="31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«Плохо»</a:t>
                      </a:r>
                      <a:endParaRPr lang="ru-RU" sz="11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(отметка «1»</a:t>
                      </a:r>
                      <a:endParaRPr lang="ru-RU" sz="11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31428" marR="31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03120" algn="l"/>
                        </a:tabLst>
                      </a:pPr>
                      <a:r>
                        <a:rPr lang="ru-RU" sz="9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Дальнейшее обучение практически невозможно. Обучающимся, которые демонстрируют низкий уровень достижений, требуется специальная помощь не только по</a:t>
                      </a:r>
                      <a:endParaRPr lang="ru-RU" sz="9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03120" algn="l"/>
                        </a:tabLst>
                      </a:pPr>
                      <a:r>
                        <a:rPr lang="ru-RU" sz="9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учебному предмету, но и по формированию мотивации к обучению, развитию интереса к изучаемой предметной области, пониманию значимости предмета для жизни и др.Только наличие положительной мотивации может стать основой ликвидации пробелов в обучении для данной группы обучающих</a:t>
                      </a:r>
                      <a:endParaRPr lang="ru-RU" sz="9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31428" marR="31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186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 Narrow" pitchFamily="34" charset="0"/>
                          <a:ea typeface="TimesNewRomanPS-BoldMT"/>
                          <a:cs typeface="Times New Roman"/>
                        </a:rPr>
                        <a:t>Пониженный</a:t>
                      </a:r>
                      <a:endParaRPr lang="ru-RU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 Narrow" pitchFamily="34" charset="0"/>
                          <a:ea typeface="TimesNewRomanPS-BoldMT"/>
                          <a:cs typeface="Times New Roman"/>
                        </a:rPr>
                        <a:t>уровень</a:t>
                      </a:r>
                      <a:endParaRPr lang="ru-RU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31428" marR="31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Отсутствие систематической базовой подготовки</a:t>
                      </a:r>
                      <a:r>
                        <a:rPr lang="ru-RU" sz="1100" b="1" dirty="0" smtClean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, обучающимся </a:t>
                      </a:r>
                      <a:r>
                        <a:rPr lang="ru-RU" sz="11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не  освоено даже и половины планируемых результатов, которые </a:t>
                      </a:r>
                      <a:r>
                        <a:rPr lang="ru-RU" sz="1100" b="1" dirty="0" smtClean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осваивает большинство обучающихся, имеются значительные пробелы </a:t>
                      </a:r>
                      <a:r>
                        <a:rPr lang="ru-RU" sz="11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в знаниях.  Обучающийся может выполнять  отдельные </a:t>
                      </a:r>
                      <a:r>
                        <a:rPr lang="ru-RU" sz="1100" b="1" dirty="0" smtClean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задания повышенно</a:t>
                      </a:r>
                      <a:endParaRPr lang="ru-RU" sz="11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31428" marR="31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«</a:t>
                      </a:r>
                      <a:r>
                        <a:rPr lang="ru-RU" sz="1100" b="1" dirty="0" err="1">
                          <a:latin typeface="Arial Narrow" pitchFamily="34" charset="0"/>
                          <a:ea typeface="TimesNewRomanPSMT"/>
                          <a:cs typeface="Times New Roman"/>
                        </a:rPr>
                        <a:t>Неудовлетво</a:t>
                      </a:r>
                      <a:r>
                        <a:rPr lang="ru-RU" sz="11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-</a:t>
                      </a:r>
                      <a:endParaRPr lang="ru-RU" sz="11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latin typeface="Arial Narrow" pitchFamily="34" charset="0"/>
                          <a:ea typeface="TimesNewRomanPSMT"/>
                          <a:cs typeface="Times New Roman"/>
                        </a:rPr>
                        <a:t>рительно</a:t>
                      </a:r>
                      <a:r>
                        <a:rPr lang="ru-RU" sz="11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»</a:t>
                      </a:r>
                      <a:endParaRPr lang="ru-RU" sz="11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(отметка «2»)</a:t>
                      </a:r>
                      <a:endParaRPr lang="ru-RU" sz="11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31428" marR="31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Дальнейшее обучение затруднено. Требует специальной диагностики затруднений в обучении, пробелов в системе знаний и</a:t>
                      </a:r>
                      <a:endParaRPr lang="ru-RU" sz="9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оказании целенаправленной помощи в достижении базового уровня.</a:t>
                      </a:r>
                      <a:endParaRPr lang="ru-RU" sz="9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31428" marR="31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032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 Narrow" pitchFamily="34" charset="0"/>
                          <a:ea typeface="TimesNewRomanPS-BoldMT"/>
                          <a:cs typeface="Times New Roman"/>
                        </a:rPr>
                        <a:t>Базовый</a:t>
                      </a:r>
                      <a:endParaRPr lang="ru-RU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 Narrow" pitchFamily="34" charset="0"/>
                          <a:ea typeface="TimesNewRomanPS-BoldMT"/>
                          <a:cs typeface="Times New Roman"/>
                        </a:rPr>
                        <a:t>уровень</a:t>
                      </a:r>
                      <a:endParaRPr lang="ru-RU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31428" marR="31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Освоение учебных действий с опорной системой знаний </a:t>
                      </a:r>
                      <a:r>
                        <a:rPr lang="ru-RU" sz="1100" b="1" dirty="0" smtClean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в рамках </a:t>
                      </a:r>
                      <a:r>
                        <a:rPr lang="ru-RU" sz="11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диапазона (круга</a:t>
                      </a:r>
                      <a:r>
                        <a:rPr lang="ru-RU" sz="1100" b="1" dirty="0">
                          <a:latin typeface="Arial Narrow" pitchFamily="34" charset="0"/>
                          <a:ea typeface="TimesNewRomanPS-BoldMT"/>
                          <a:cs typeface="Times New Roman"/>
                        </a:rPr>
                        <a:t>) </a:t>
                      </a:r>
                      <a:r>
                        <a:rPr lang="ru-RU" sz="11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выделенных задач</a:t>
                      </a:r>
                      <a:r>
                        <a:rPr lang="ru-RU" sz="1100" b="1" dirty="0">
                          <a:latin typeface="Arial Narrow" pitchFamily="34" charset="0"/>
                          <a:ea typeface="TimesNewRomanPS-BoldMT"/>
                          <a:cs typeface="Times New Roman"/>
                        </a:rPr>
                        <a:t>.</a:t>
                      </a:r>
                      <a:endParaRPr lang="ru-RU" sz="11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31428" marR="31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Удовлетворите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 smtClean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льно</a:t>
                      </a:r>
                      <a:r>
                        <a:rPr lang="ru-RU" sz="1100" b="1" dirty="0">
                          <a:latin typeface="Arial Narrow" pitchFamily="34" charset="0"/>
                          <a:ea typeface="TimesNewRomanPS-BoldMT"/>
                          <a:cs typeface="Times New Roman"/>
                        </a:rPr>
                        <a:t>»</a:t>
                      </a:r>
                      <a:endParaRPr lang="ru-RU" sz="11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(отметка </a:t>
                      </a:r>
                      <a:r>
                        <a:rPr lang="ru-RU" sz="1100" b="1" dirty="0">
                          <a:latin typeface="Arial Narrow" pitchFamily="34" charset="0"/>
                          <a:ea typeface="TimesNewRomanPS-BoldMT"/>
                          <a:cs typeface="Times New Roman"/>
                        </a:rPr>
                        <a:t>«3»,</a:t>
                      </a:r>
                      <a:endParaRPr lang="ru-RU" sz="11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отметка</a:t>
                      </a:r>
                      <a:endParaRPr lang="ru-RU" sz="11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«зачтено</a:t>
                      </a:r>
                      <a:r>
                        <a:rPr lang="ru-RU" sz="1100" b="1" dirty="0">
                          <a:latin typeface="Arial Narrow" pitchFamily="34" charset="0"/>
                          <a:ea typeface="TimesNewRomanPS-BoldMT"/>
                          <a:cs typeface="Times New Roman"/>
                        </a:rPr>
                        <a:t>»)</a:t>
                      </a:r>
                      <a:endParaRPr lang="ru-RU" sz="11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31428" marR="31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Овладение базовым уровнем является достаточным для продолжения обучения на следующей ступени образования</a:t>
                      </a:r>
                      <a:r>
                        <a:rPr lang="ru-RU" sz="900" b="1" dirty="0">
                          <a:latin typeface="Arial Narrow" pitchFamily="34" charset="0"/>
                          <a:ea typeface="TimesNewRomanPS-BoldMT"/>
                          <a:cs typeface="Times New Roman"/>
                        </a:rPr>
                        <a:t>, </a:t>
                      </a:r>
                      <a:r>
                        <a:rPr lang="ru-RU" sz="9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но не по профильному направлению </a:t>
                      </a:r>
                      <a:endParaRPr lang="ru-RU" sz="9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31428" marR="31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57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 Narrow" pitchFamily="34" charset="0"/>
                          <a:ea typeface="TimesNewRomanPS-BoldMT"/>
                          <a:cs typeface="Times New Roman"/>
                        </a:rPr>
                        <a:t>Повышенный</a:t>
                      </a:r>
                      <a:endParaRPr lang="ru-RU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 Narrow" pitchFamily="34" charset="0"/>
                          <a:ea typeface="TimesNewRomanPS-BoldMT"/>
                          <a:cs typeface="Times New Roman"/>
                        </a:rPr>
                        <a:t>уровень</a:t>
                      </a:r>
                      <a:endParaRPr lang="ru-RU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31428" marR="31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9410" algn="l"/>
                        </a:tabLst>
                      </a:pPr>
                      <a:r>
                        <a:rPr lang="ru-RU" sz="11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Усвоение опорной системы знаний на уровне произвольного овладения учебными действиями, а также о кругозоре, широте (или избирательности) интересов.</a:t>
                      </a:r>
                      <a:endParaRPr lang="ru-RU" sz="11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31428" marR="31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«Хорошо</a:t>
                      </a:r>
                      <a:r>
                        <a:rPr lang="ru-RU" sz="1100" b="1" dirty="0">
                          <a:latin typeface="Arial Narrow" pitchFamily="34" charset="0"/>
                          <a:ea typeface="TimesNewRomanPS-BoldMT"/>
                          <a:cs typeface="Times New Roman"/>
                        </a:rPr>
                        <a:t>»</a:t>
                      </a:r>
                      <a:endParaRPr lang="ru-RU" sz="11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(отметка </a:t>
                      </a:r>
                      <a:r>
                        <a:rPr lang="ru-RU" sz="1100" b="1" dirty="0">
                          <a:latin typeface="Arial Narrow" pitchFamily="34" charset="0"/>
                          <a:ea typeface="TimesNewRomanPS-BoldMT"/>
                          <a:cs typeface="Times New Roman"/>
                        </a:rPr>
                        <a:t>«4»)</a:t>
                      </a:r>
                      <a:endParaRPr lang="ru-RU" sz="11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31428" marR="31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Arial Narrow" pitchFamily="34" charset="0"/>
                          <a:ea typeface="TimesNewRomanPSMT"/>
                          <a:cs typeface="Times New Roman"/>
                        </a:rPr>
                        <a:t>Индивидуальные траектории обучения обучающихся демонстрирующих повышенный и высокий уровни достижений целесообразно формировать с учётом интересов этих обучающихся и их планов на будущее. При наличии устойчивых интересов к учебному предмету и основательной подготовки по нему такие обучающиеся могут быть вовлечены в проектную деятельность по  предмету и сориентированы на продолжение обучения в старших классах по данному профилю</a:t>
                      </a:r>
                      <a:endParaRPr lang="ru-RU" sz="9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31428" marR="31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345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 Narrow" pitchFamily="34" charset="0"/>
                          <a:ea typeface="TimesNewRomanPS-BoldMT"/>
                          <a:cs typeface="Times New Roman"/>
                        </a:rPr>
                        <a:t>высокий уровень</a:t>
                      </a:r>
                      <a:endParaRPr lang="ru-RU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31428" marR="31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«отлично» (отметка «5»).</a:t>
                      </a:r>
                    </a:p>
                  </a:txBody>
                  <a:tcPr marL="31428" marR="31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Пять уровней оценки отдельной задачи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ИТОГОВАЯ ОЦЕНКА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Итоговая оценка результатов освоения ООП ООО определяется по результатам промежуточной(5-8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и итоговой (9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аттестации обучающихся.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1195</Words>
  <Application>Microsoft Office PowerPoint</Application>
  <PresentationFormat>Экран (4:3)</PresentationFormat>
  <Paragraphs>173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Специальное оформление</vt:lpstr>
      <vt:lpstr>1_Специальное оформление</vt:lpstr>
      <vt:lpstr>Тема Office</vt:lpstr>
      <vt:lpstr>Система оценки достижения планируемых результатов в соответствии с ФГОС </vt:lpstr>
      <vt:lpstr>Презентация PowerPoint</vt:lpstr>
      <vt:lpstr>Особенности оценки</vt:lpstr>
      <vt:lpstr>Формы и методы оценки</vt:lpstr>
      <vt:lpstr>Правила оценивания образовательных достижений</vt:lpstr>
      <vt:lpstr>Виды оценивания  </vt:lpstr>
      <vt:lpstr>Презентация PowerPoint</vt:lpstr>
      <vt:lpstr>Пять уровней оценки отдельной задачи</vt:lpstr>
      <vt:lpstr>ИТОГОВАЯ ОЦЕНКА </vt:lpstr>
      <vt:lpstr>Промежуточная аттестация- предметные и метапредметные результаты</vt:lpstr>
      <vt:lpstr>Презентация PowerPoint</vt:lpstr>
      <vt:lpstr>Презентация PowerPoint</vt:lpstr>
      <vt:lpstr>Оценка метапредметных действий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оценки достижения планируемых результатов освоения ООП ООО</dc:title>
  <dc:creator>ирина</dc:creator>
  <cp:lastModifiedBy>USERZAV</cp:lastModifiedBy>
  <cp:revision>44</cp:revision>
  <dcterms:modified xsi:type="dcterms:W3CDTF">2018-05-04T06:14:30Z</dcterms:modified>
</cp:coreProperties>
</file>